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PT Sans Narrow"/>
      <p:regular r:id="rId48"/>
      <p:bold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TSansNarrow-regular.fntdata"/><Relationship Id="rId47" Type="http://schemas.openxmlformats.org/officeDocument/2006/relationships/slide" Target="slides/slide42.xml"/><Relationship Id="rId49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9"/>
          <p:cNvCxnSpPr/>
          <p:nvPr/>
        </p:nvCxnSpPr>
        <p:spPr>
          <a:xfrm>
            <a:off x="7007735" y="3176887"/>
            <a:ext cx="562199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" name="Shape 10"/>
          <p:cNvCxnSpPr/>
          <p:nvPr/>
        </p:nvCxnSpPr>
        <p:spPr>
          <a:xfrm>
            <a:off x="1575034" y="3158251"/>
            <a:ext cx="562199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" name="Shape 11"/>
          <p:cNvGrpSpPr/>
          <p:nvPr/>
        </p:nvGrpSpPr>
        <p:grpSpPr>
          <a:xfrm>
            <a:off x="1004143" y="1022025"/>
            <a:ext cx="7136667" cy="152400"/>
            <a:chOff x="1346428" y="1011300"/>
            <a:chExt cx="6452100" cy="152400"/>
          </a:xfrm>
        </p:grpSpPr>
        <p:cxnSp>
          <p:nvCxnSpPr>
            <p:cNvPr id="12" name="Shape 12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Shape 13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" name="Shape 14"/>
          <p:cNvGrpSpPr/>
          <p:nvPr/>
        </p:nvGrpSpPr>
        <p:grpSpPr>
          <a:xfrm>
            <a:off x="1004150" y="3969100"/>
            <a:ext cx="7136667" cy="152400"/>
            <a:chOff x="1346435" y="3969087"/>
            <a:chExt cx="6452100" cy="152400"/>
          </a:xfrm>
        </p:grpSpPr>
        <p:cxnSp>
          <p:nvCxnSpPr>
            <p:cNvPr id="15" name="Shape 15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Shape 16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" name="Shape 17"/>
          <p:cNvSpPr txBox="1"/>
          <p:nvPr>
            <p:ph type="ctrTitle"/>
          </p:nvPr>
        </p:nvSpPr>
        <p:spPr>
          <a:xfrm>
            <a:off x="1004150" y="1751764"/>
            <a:ext cx="7136700" cy="1022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5400"/>
            </a:lvl1pPr>
            <a:lvl2pPr algn="ctr">
              <a:spcBef>
                <a:spcPts val="0"/>
              </a:spcBef>
              <a:buSzPct val="100000"/>
              <a:defRPr sz="5400"/>
            </a:lvl2pPr>
            <a:lvl3pPr algn="ctr">
              <a:spcBef>
                <a:spcPts val="0"/>
              </a:spcBef>
              <a:buSzPct val="100000"/>
              <a:defRPr sz="5400"/>
            </a:lvl3pPr>
            <a:lvl4pPr algn="ctr">
              <a:spcBef>
                <a:spcPts val="0"/>
              </a:spcBef>
              <a:buSzPct val="100000"/>
              <a:defRPr sz="5400"/>
            </a:lvl4pPr>
            <a:lvl5pPr algn="ctr">
              <a:spcBef>
                <a:spcPts val="0"/>
              </a:spcBef>
              <a:buSzPct val="100000"/>
              <a:defRPr sz="5400"/>
            </a:lvl5pPr>
            <a:lvl6pPr algn="ctr">
              <a:spcBef>
                <a:spcPts val="0"/>
              </a:spcBef>
              <a:buSzPct val="100000"/>
              <a:defRPr sz="5400"/>
            </a:lvl6pPr>
            <a:lvl7pPr algn="ctr">
              <a:spcBef>
                <a:spcPts val="0"/>
              </a:spcBef>
              <a:buSzPct val="100000"/>
              <a:defRPr sz="5400"/>
            </a:lvl7pPr>
            <a:lvl8pPr algn="ctr">
              <a:spcBef>
                <a:spcPts val="0"/>
              </a:spcBef>
              <a:buSzPct val="100000"/>
              <a:defRPr sz="5400"/>
            </a:lvl8pPr>
            <a:lvl9pPr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8" name="Shape 18"/>
          <p:cNvSpPr txBox="1"/>
          <p:nvPr>
            <p:ph idx="1" type="subTitle"/>
          </p:nvPr>
        </p:nvSpPr>
        <p:spPr>
          <a:xfrm>
            <a:off x="2137225" y="2850039"/>
            <a:ext cx="48704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 txBox="1"/>
          <p:nvPr>
            <p:ph type="title"/>
          </p:nvPr>
        </p:nvSpPr>
        <p:spPr>
          <a:xfrm>
            <a:off x="311700" y="1304850"/>
            <a:ext cx="8520599" cy="153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311700" y="2995650"/>
            <a:ext cx="8520599" cy="1071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266175"/>
            <a:ext cx="3999899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4832400" y="1266175"/>
            <a:ext cx="3999899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490250" y="526350"/>
            <a:ext cx="5613599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Shape 47"/>
          <p:cNvSpPr txBox="1"/>
          <p:nvPr>
            <p:ph type="title"/>
          </p:nvPr>
        </p:nvSpPr>
        <p:spPr>
          <a:xfrm>
            <a:off x="265500" y="1039675"/>
            <a:ext cx="4045199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8" name="Shape 48"/>
          <p:cNvSpPr txBox="1"/>
          <p:nvPr>
            <p:ph idx="1" type="subTitle"/>
          </p:nvPr>
        </p:nvSpPr>
        <p:spPr>
          <a:xfrm>
            <a:off x="265500" y="27268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9" name="Shape 49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423072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5.png"/><Relationship Id="rId4" Type="http://schemas.openxmlformats.org/officeDocument/2006/relationships/image" Target="../media/image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5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5.png"/><Relationship Id="rId4" Type="http://schemas.openxmlformats.org/officeDocument/2006/relationships/image" Target="../media/image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5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5.png"/><Relationship Id="rId4" Type="http://schemas.openxmlformats.org/officeDocument/2006/relationships/image" Target="../media/image21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05.png"/><Relationship Id="rId4" Type="http://schemas.openxmlformats.org/officeDocument/2006/relationships/image" Target="../media/image10.png"/><Relationship Id="rId5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05.png"/><Relationship Id="rId4" Type="http://schemas.openxmlformats.org/officeDocument/2006/relationships/image" Target="../media/image09.png"/><Relationship Id="rId5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Relationship Id="rId4" Type="http://schemas.openxmlformats.org/officeDocument/2006/relationships/image" Target="../media/image05.png"/><Relationship Id="rId5" Type="http://schemas.openxmlformats.org/officeDocument/2006/relationships/image" Target="../media/image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Relationship Id="rId4" Type="http://schemas.openxmlformats.org/officeDocument/2006/relationships/image" Target="../media/image05.png"/><Relationship Id="rId5" Type="http://schemas.openxmlformats.org/officeDocument/2006/relationships/image" Target="../media/image21.png"/><Relationship Id="rId6" Type="http://schemas.openxmlformats.org/officeDocument/2006/relationships/image" Target="../media/image1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1004150" y="1751764"/>
            <a:ext cx="7136700" cy="1022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/>
              <a:t>								 SharingShopList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137225" y="2850039"/>
            <a:ext cx="4870499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59545"/>
              </a:lnSpc>
              <a:spcBef>
                <a:spcPts val="0"/>
              </a:spcBef>
              <a:buNone/>
            </a:pPr>
            <a:r>
              <a:rPr b="1" lang="pt-BR" sz="10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Iago Caldas Franco de Sa - icfs@cin.ufpe.br </a:t>
            </a:r>
          </a:p>
          <a:p>
            <a:pPr rtl="0">
              <a:lnSpc>
                <a:spcPct val="159545"/>
              </a:lnSpc>
              <a:spcBef>
                <a:spcPts val="0"/>
              </a:spcBef>
              <a:buNone/>
            </a:pPr>
            <a:r>
              <a:rPr b="1" lang="pt-BR" sz="1000">
                <a:solidFill>
                  <a:srgbClr val="FF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Joao Guilherme Farias Duda - jgfd@cin.ufpe.br </a:t>
            </a:r>
          </a:p>
          <a:p>
            <a:pPr rtl="0">
              <a:lnSpc>
                <a:spcPct val="159545"/>
              </a:lnSpc>
              <a:spcBef>
                <a:spcPts val="0"/>
              </a:spcBef>
              <a:buNone/>
            </a:pPr>
            <a:r>
              <a:rPr b="1" lang="pt-BR" sz="10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Tiago Nogueira - tjddn@cin.ufpe.br </a:t>
            </a:r>
          </a:p>
          <a:p>
            <a:pPr rtl="0">
              <a:lnSpc>
                <a:spcPct val="159545"/>
              </a:lnSpc>
              <a:spcBef>
                <a:spcPts val="0"/>
              </a:spcBef>
              <a:buNone/>
            </a:pPr>
            <a:r>
              <a:rPr b="1" lang="pt-BR" sz="10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Victor Hugo Silva do Nascimento - vhsn@cin.ufpe.br 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/>
              <a:t>Modelo de Informação do Negócio</a:t>
            </a: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 b="0" l="0" r="30977" t="0"/>
          <a:stretch/>
        </p:blipFill>
        <p:spPr>
          <a:xfrm>
            <a:off x="1851875" y="1962275"/>
            <a:ext cx="3755000" cy="191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/>
              <a:t>Modelo Navegacional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599" y="1229250"/>
            <a:ext cx="2972649" cy="357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/>
              <a:t>Protótipo de Interface Gráfica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pt-BR"/>
              <a:t>HOME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603" y="1646825"/>
            <a:ext cx="4818796" cy="33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1750" y="2249050"/>
            <a:ext cx="3740500" cy="23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Protótipo de Interface Gráfica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pt-BR"/>
              <a:t>LOGIN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603" y="1646825"/>
            <a:ext cx="4818796" cy="33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000" y="2187350"/>
            <a:ext cx="3722124" cy="25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Protótipo de Interface Gráfica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2663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pt-BR"/>
              <a:t>LISTAS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603" y="1646825"/>
            <a:ext cx="4818796" cy="33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6037" y="2179950"/>
            <a:ext cx="3131925" cy="247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Protótipo de Interface Gráfica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pt-BR"/>
              <a:t>COMPARTILHAR LISTA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603" y="1646825"/>
            <a:ext cx="4818796" cy="33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6037" y="2179950"/>
            <a:ext cx="3131925" cy="24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3325" y="2777937"/>
            <a:ext cx="2217350" cy="12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Protótipo de Interface Gráfica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2663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pt-BR"/>
              <a:t>DETALHES LISTA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603" y="1646825"/>
            <a:ext cx="4818796" cy="33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9887" y="2196425"/>
            <a:ext cx="3084225" cy="243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Protótipo de Interface Gráfica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266325"/>
            <a:ext cx="8520599" cy="51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pt-BR"/>
              <a:t>BUSCAR PRODUTOS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603" y="1646825"/>
            <a:ext cx="4818796" cy="33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9887" y="2196425"/>
            <a:ext cx="3084225" cy="243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2312" y="2733887"/>
            <a:ext cx="1479375" cy="136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1304850"/>
            <a:ext cx="8520599" cy="236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7200"/>
              <a:t>Análise de Serviços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pt-BR"/>
              <a:t>Modelo de Funcionalidades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112" y="1045400"/>
            <a:ext cx="7151776" cy="39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1304850"/>
            <a:ext cx="8520599" cy="236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pt-BR" sz="7200"/>
              <a:t>Refinamento Projeto Anterior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7200"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264875" y="1574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Arquitetura dos Serviços</a:t>
            </a: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" y="787500"/>
            <a:ext cx="8738673" cy="4247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Modelo de Interação dos Serviços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00" y="1111875"/>
            <a:ext cx="5183650" cy="38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Modelo de Interação dos Serviços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800" y="1008950"/>
            <a:ext cx="6736399" cy="401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445025"/>
            <a:ext cx="24707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Modelo de Interação dos Serviços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500" y="0"/>
            <a:ext cx="5581450" cy="48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Modelo de Interação dos Serviços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9489"/>
            <a:ext cx="9143998" cy="4704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Modelo de Informação Refinado</a:t>
            </a: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650" y="1672450"/>
            <a:ext cx="5400675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445025"/>
            <a:ext cx="24641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Diagrama de Componentes dos Serviços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400" y="0"/>
            <a:ext cx="5725599" cy="502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311700" y="1304850"/>
            <a:ext cx="8520599" cy="236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7200"/>
              <a:t>Projetar Serviços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Diagrama de Componentes do Sistema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400"/>
            <a:ext cx="9143999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311700" y="1304850"/>
            <a:ext cx="8520599" cy="236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7200"/>
              <a:t>Projeto Detalhado 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Diagrama de casos de uso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3998" cy="5085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445025"/>
            <a:ext cx="3590399" cy="314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pt-BR"/>
              <a:t>Projeto de Back-end-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/>
              <a:t>Serviço controle de Acesso 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425" y="70925"/>
            <a:ext cx="5159274" cy="47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pt-BR"/>
              <a:t>Projeto de Back-end-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/>
              <a:t>Serviço controle de Acesso 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12" y="0"/>
            <a:ext cx="8633975" cy="50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Projeto de Back-end Busca Produto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50" y="1198150"/>
            <a:ext cx="8346249" cy="378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Projeto de Back-end Buscar Produto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4224"/>
            <a:ext cx="9143998" cy="35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575" y="-39250"/>
            <a:ext cx="6660899" cy="52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454" y="0"/>
            <a:ext cx="81828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Projeto de Front-end</a:t>
            </a:r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311700" y="1266325"/>
            <a:ext cx="8520599" cy="59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pt-BR"/>
              <a:t>Login (classe)</a:t>
            </a: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03" y="1646825"/>
            <a:ext cx="4818796" cy="33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600" y="2187350"/>
            <a:ext cx="3722124" cy="25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323" y="1646825"/>
            <a:ext cx="3250100" cy="126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Projeto de Front-end</a:t>
            </a:r>
          </a:p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pt-BR"/>
              <a:t>Login (sequência)</a:t>
            </a:r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1925" y="1204775"/>
            <a:ext cx="4773075" cy="37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Projeto de Front-end</a:t>
            </a: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311700" y="1266325"/>
            <a:ext cx="8520599" cy="542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pt-BR"/>
              <a:t>Listas (classe)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03" y="1646825"/>
            <a:ext cx="4818796" cy="33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9637" y="2179950"/>
            <a:ext cx="3131925" cy="24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2175" y="1624000"/>
            <a:ext cx="2857500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Projeto de Front-end</a:t>
            </a:r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pt-BR"/>
              <a:t>Listas (sequência)</a:t>
            </a: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723" y="688374"/>
            <a:ext cx="4477000" cy="415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Projeto de Front-end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pt-BR"/>
              <a:t>Detalhes Lista (classe)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375" y="1582350"/>
            <a:ext cx="3618224" cy="19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53" y="1656600"/>
            <a:ext cx="4818796" cy="33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7337" y="2206200"/>
            <a:ext cx="3084225" cy="243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Projeto de Front-end</a:t>
            </a:r>
          </a:p>
        </p:txBody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311700" y="1266325"/>
            <a:ext cx="8520599" cy="56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pt-BR"/>
              <a:t>Detalhes Lista (classe)</a:t>
            </a:r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375" y="1582350"/>
            <a:ext cx="3618224" cy="19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03" y="1666400"/>
            <a:ext cx="4818796" cy="33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7787" y="2216000"/>
            <a:ext cx="3084225" cy="243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0212" y="2753462"/>
            <a:ext cx="1479375" cy="136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Projeto de Front-end</a:t>
            </a:r>
          </a:p>
        </p:txBody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pt-BR"/>
              <a:t>Detalhes Lista (sequência)</a:t>
            </a:r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832" y="1228625"/>
            <a:ext cx="5357968" cy="3609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474" y="0"/>
            <a:ext cx="7778801" cy="5036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813"/>
            <a:ext cx="9144002" cy="469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575"/>
            <a:ext cx="9143998" cy="493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Diagrama de Pacotes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525" y="1190600"/>
            <a:ext cx="5668807" cy="381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1304850"/>
            <a:ext cx="8520599" cy="236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7200"/>
              <a:t>Especificação do Modelo de Negócio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